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67956-21F2-4EF1-B873-06FF24EC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3AACEC-9FE8-4D08-8C09-5E51B390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380FB6-EB2E-45A5-A32A-7DAF5273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BE502D-87FC-4AE5-AA98-2046A427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347128-E82C-4592-BABE-B5F36381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87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20E8-8792-4C72-BA7C-0CF30EE0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8923A7-48CB-4652-9738-B7DA18FA0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DDDFEF-E25E-450B-AA0D-1C2845B2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98C32-A21E-42B9-9C95-422FAE65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7F796-BB22-4949-995F-2735A80F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9A2593-CEF1-4919-93C2-CE3FF104E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657AA7-ACB9-4099-9EB2-6FBF53C75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0BBB9-DA41-4611-B234-C86F0E4F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563C3-25A7-47AC-B6C1-B5422FDF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0E56D0-4B90-407B-B64C-1A6BF720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45F37-2062-4196-9A7F-D9827D91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C99239-B4AE-473C-B05C-C8651485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C2F45-23B6-41A7-A6D0-485CD7E0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6CFC17-B46C-4AB0-A761-8684B546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25E1F6-341D-432F-93A3-34498032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FF26C-6ED5-449A-82F4-DB2403CF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5ED87-7CBE-461B-A343-A8EC0186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0457EF-176F-4AEE-986D-DCB53C6C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A029E-B554-42D8-BE5F-F9ECCED9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3F93D5-11EF-4069-BD86-9AD736F3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1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76408-4719-46C1-9EB0-D318B300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1F847-F44F-4823-A86E-62E669A37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6C8856-AADB-4861-9507-7775942D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151466-C395-48FD-937F-0A078F89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21091-2E3B-4F48-B0FF-CA01987A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51C6A-12A7-4266-B64F-26EB9510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60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28BB5-4B2A-4D13-83A8-CD0BBD92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F21CDD-1F53-40B0-87E6-0A1ACF03A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20DD19-DC41-4C54-B346-14D0EAB6C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C8E7C8-F05D-482A-9EE0-1553B356E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2081BF-A68F-487C-8F6B-55B82B816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7D5A06-E165-4200-AFBE-27951028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E51FC-131A-4613-809E-2C256BCD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7087C2-28B3-40C6-851A-D55CC2E6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D8A9F-08CA-4D1E-BECB-CFEF9F07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587200-9D95-4DBB-B83E-940DAACC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EB2AB4-BF96-4890-AD57-744A25FA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B943D8-8414-454F-8E7E-6B5E87C4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51DD49-4243-4A52-BDDC-C53627C0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83A246-F89D-44ED-A0AE-47CF7924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47C063-79B3-4BC2-9FF6-718FC801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8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F45A8-546F-412D-BB23-0A23D40E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7D64D-5217-4ED1-ABFB-F8B4E507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2B89B0-F454-4AD0-996E-4B54CA7C9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30F73F-4CE5-444E-8AD1-B222F968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EFF857-0D2B-461B-B78B-C2E19118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08D166-FA2C-4C6A-BD8C-21652B39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51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9C35B-62B5-4973-BC69-966E56C6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2827A7-019B-4401-AB55-09F4DC66D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1C5DD9-8ACD-4D96-BA38-2AAE44B6C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AF379-C07D-44B8-8D5D-1A10976A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C932B3-BB72-46D2-86CA-D6B635A8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CA51ED-FCCC-41A2-B6F3-4E02683D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6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EA236C-717C-4F02-BCEC-F56DAECC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25D07E-3C2B-4A1B-A7ED-976E901AA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F6EB85-C694-412E-830C-76C4CC953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0109-7F1E-48BA-B42C-73C2264321A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5FE02-9CCE-4579-AC3B-2F59E1F32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5ABC13-4841-4567-BC6B-B4B36B4D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AA69-165A-4939-AEDE-6308F5A5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0DB13-081F-4040-99A0-727CB6EF0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narration de recherche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5E883-A6CA-4920-A015-65CE8A2B0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Une expérience d’écriture de travail en 2</a:t>
            </a:r>
            <a:r>
              <a:rPr lang="fr-FR" baseline="30000" dirty="0"/>
              <a:t>nde</a:t>
            </a:r>
            <a:endParaRPr lang="fr-FR" dirty="0"/>
          </a:p>
          <a:p>
            <a:r>
              <a:rPr lang="fr-FR" dirty="0"/>
              <a:t>Mathieu Billière – Jean-Raphaël Biehler</a:t>
            </a:r>
          </a:p>
          <a:p>
            <a:r>
              <a:rPr lang="fr-FR" dirty="0"/>
              <a:t>Lycée Duhamel du Monceau – Pithiviers</a:t>
            </a:r>
          </a:p>
          <a:p>
            <a:r>
              <a:rPr lang="fr-FR" dirty="0"/>
              <a:t>Classe de 2</a:t>
            </a:r>
            <a:r>
              <a:rPr lang="fr-FR" baseline="30000" dirty="0"/>
              <a:t>nde</a:t>
            </a:r>
            <a:r>
              <a:rPr lang="fr-FR" dirty="0"/>
              <a:t>7 – Février 2022</a:t>
            </a:r>
          </a:p>
        </p:txBody>
      </p:sp>
    </p:spTree>
    <p:extLst>
      <p:ext uri="{BB962C8B-B14F-4D97-AF65-F5344CB8AC3E}">
        <p14:creationId xmlns:p14="http://schemas.microsoft.com/office/powerpoint/2010/main" val="98081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75DF6-06F0-40F1-941E-C9AA1914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81250" cy="1325563"/>
          </a:xfrm>
        </p:spPr>
        <p:txBody>
          <a:bodyPr/>
          <a:lstStyle/>
          <a:p>
            <a:r>
              <a:rPr lang="fr-FR" dirty="0"/>
              <a:t>Page 2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61E3CBAA-91D3-4005-94F9-3AD7CB963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5" y="365125"/>
            <a:ext cx="6751595" cy="59975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3F089E-45C1-4FA2-981D-A3C4FD5DE452}"/>
              </a:ext>
            </a:extLst>
          </p:cNvPr>
          <p:cNvSpPr txBox="1"/>
          <p:nvPr/>
        </p:nvSpPr>
        <p:spPr>
          <a:xfrm>
            <a:off x="504825" y="2314575"/>
            <a:ext cx="271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Là, ils mentionnent une fausse piste</a:t>
            </a:r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EF2F8E3F-A61E-4A76-8016-BF6045EAA098}"/>
              </a:ext>
            </a:extLst>
          </p:cNvPr>
          <p:cNvSpPr/>
          <p:nvPr/>
        </p:nvSpPr>
        <p:spPr>
          <a:xfrm>
            <a:off x="4114800" y="1027906"/>
            <a:ext cx="1390650" cy="3010694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F5A677F-1C02-4CDF-8CD0-23097FD327DE}"/>
              </a:ext>
            </a:extLst>
          </p:cNvPr>
          <p:cNvCxnSpPr/>
          <p:nvPr/>
        </p:nvCxnSpPr>
        <p:spPr>
          <a:xfrm flipV="1">
            <a:off x="2947386" y="2388093"/>
            <a:ext cx="1167414" cy="97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0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476F8-BED4-48C1-A8BA-274EB888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00" cy="1325563"/>
          </a:xfrm>
        </p:spPr>
        <p:txBody>
          <a:bodyPr/>
          <a:lstStyle/>
          <a:p>
            <a:r>
              <a:rPr lang="fr-FR" dirty="0"/>
              <a:t>Page 3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BF3C125E-61D7-4979-AF45-DBA5C4417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3" y="365125"/>
            <a:ext cx="6790973" cy="6016625"/>
          </a:xfrm>
        </p:spPr>
      </p:pic>
    </p:spTree>
    <p:extLst>
      <p:ext uri="{BB962C8B-B14F-4D97-AF65-F5344CB8AC3E}">
        <p14:creationId xmlns:p14="http://schemas.microsoft.com/office/powerpoint/2010/main" val="129646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C28C1-E495-4491-829C-C379FD1E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6740" cy="1978025"/>
          </a:xfrm>
        </p:spPr>
        <p:txBody>
          <a:bodyPr>
            <a:normAutofit/>
          </a:bodyPr>
          <a:lstStyle/>
          <a:p>
            <a:r>
              <a:rPr lang="fr-FR" dirty="0"/>
              <a:t>Une autre copie</a:t>
            </a:r>
          </a:p>
        </p:txBody>
      </p:sp>
      <p:pic>
        <p:nvPicPr>
          <p:cNvPr id="5" name="Espace réservé du contenu 4" descr="Une image contenant texte, document&#10;&#10;Description générée automatiquement">
            <a:extLst>
              <a:ext uri="{FF2B5EF4-FFF2-40B4-BE49-F238E27FC236}">
                <a16:creationId xmlns:a16="http://schemas.microsoft.com/office/drawing/2014/main" id="{1EB04BEB-CFA8-4353-B12C-421EDC751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71" y="365125"/>
            <a:ext cx="6762621" cy="60706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8582CC9-BD28-496E-A997-ABE7AABEA20D}"/>
              </a:ext>
            </a:extLst>
          </p:cNvPr>
          <p:cNvSpPr txBox="1"/>
          <p:nvPr/>
        </p:nvSpPr>
        <p:spPr>
          <a:xfrm>
            <a:off x="428625" y="2933700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Ils ont bien énuméré les étapes du raisonnement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45B2094-5EDF-4760-ADCC-DA5D94D04864}"/>
              </a:ext>
            </a:extLst>
          </p:cNvPr>
          <p:cNvCxnSpPr/>
          <p:nvPr/>
        </p:nvCxnSpPr>
        <p:spPr>
          <a:xfrm flipV="1">
            <a:off x="2924175" y="1257300"/>
            <a:ext cx="2495550" cy="1943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313721E-CCE0-4E0F-8856-0AEBBD8B4089}"/>
              </a:ext>
            </a:extLst>
          </p:cNvPr>
          <p:cNvCxnSpPr/>
          <p:nvPr/>
        </p:nvCxnSpPr>
        <p:spPr>
          <a:xfrm flipV="1">
            <a:off x="2924175" y="3089429"/>
            <a:ext cx="2677635" cy="110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F621F6D-76EF-45A8-81E9-2EDFA5E990B2}"/>
              </a:ext>
            </a:extLst>
          </p:cNvPr>
          <p:cNvSpPr/>
          <p:nvPr/>
        </p:nvSpPr>
        <p:spPr>
          <a:xfrm>
            <a:off x="3987071" y="365125"/>
            <a:ext cx="1223844" cy="10375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31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39CD5-3003-43E8-9EBC-4F117C56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807346" cy="1325563"/>
          </a:xfrm>
        </p:spPr>
        <p:txBody>
          <a:bodyPr/>
          <a:lstStyle/>
          <a:p>
            <a:r>
              <a:rPr lang="fr-FR" dirty="0"/>
              <a:t>Mais…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676F493F-41A1-4519-B52C-B058858B6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54" y="365125"/>
            <a:ext cx="7282654" cy="60356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A34B831-104A-417F-B14F-DDA4545C651C}"/>
              </a:ext>
            </a:extLst>
          </p:cNvPr>
          <p:cNvSpPr txBox="1"/>
          <p:nvPr/>
        </p:nvSpPr>
        <p:spPr>
          <a:xfrm>
            <a:off x="571501" y="2438400"/>
            <a:ext cx="180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Apparemment, ça n’a pas bien marché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3FF96E8-AC56-4902-BDDB-26765C0FFF94}"/>
              </a:ext>
            </a:extLst>
          </p:cNvPr>
          <p:cNvCxnSpPr/>
          <p:nvPr/>
        </p:nvCxnSpPr>
        <p:spPr>
          <a:xfrm flipV="1">
            <a:off x="2219325" y="1314450"/>
            <a:ext cx="2943225" cy="1552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DBCFDF9-5DEE-4730-AFA6-6AA935BC7F8D}"/>
              </a:ext>
            </a:extLst>
          </p:cNvPr>
          <p:cNvCxnSpPr/>
          <p:nvPr/>
        </p:nvCxnSpPr>
        <p:spPr>
          <a:xfrm>
            <a:off x="2219325" y="2867025"/>
            <a:ext cx="3054011" cy="1376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5D51ADE-ED76-481F-B36E-4B3FEF8AD7E7}"/>
              </a:ext>
            </a:extLst>
          </p:cNvPr>
          <p:cNvCxnSpPr/>
          <p:nvPr/>
        </p:nvCxnSpPr>
        <p:spPr>
          <a:xfrm>
            <a:off x="2219325" y="2867025"/>
            <a:ext cx="3054011" cy="3214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1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317B2-0637-4C83-8D87-C6C9E29F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coup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A05C3054-8052-462D-8ADE-14B7FFA0B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6" y="1328706"/>
            <a:ext cx="10074276" cy="132556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FEF4B9-464D-4D8B-80CC-5DF7CCAE6CFC}"/>
              </a:ext>
            </a:extLst>
          </p:cNvPr>
          <p:cNvSpPr txBox="1"/>
          <p:nvPr/>
        </p:nvSpPr>
        <p:spPr>
          <a:xfrm>
            <a:off x="916066" y="2876550"/>
            <a:ext cx="401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Typiquement ici, partage des disciplines :</a:t>
            </a:r>
          </a:p>
        </p:txBody>
      </p:sp>
      <p:pic>
        <p:nvPicPr>
          <p:cNvPr id="8" name="Image 7" descr="Abeille - Triste">
            <a:extLst>
              <a:ext uri="{FF2B5EF4-FFF2-40B4-BE49-F238E27FC236}">
                <a16:creationId xmlns:a16="http://schemas.microsoft.com/office/drawing/2014/main" id="{C5C71287-A3CA-4AC3-83EF-70DEED252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3338215"/>
            <a:ext cx="3076575" cy="3076575"/>
          </a:xfrm>
          <a:prstGeom prst="rect">
            <a:avLst/>
          </a:prstGeom>
        </p:spPr>
      </p:pic>
      <p:pic>
        <p:nvPicPr>
          <p:cNvPr id="10" name="Image 9" descr="Abeille - J’aime">
            <a:extLst>
              <a:ext uri="{FF2B5EF4-FFF2-40B4-BE49-F238E27FC236}">
                <a16:creationId xmlns:a16="http://schemas.microsoft.com/office/drawing/2014/main" id="{4015EFF2-3781-4560-A5A6-CBD21E54D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338215"/>
            <a:ext cx="3076575" cy="30765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AE390A-3F7C-4478-9155-7CAC9420248A}"/>
              </a:ext>
            </a:extLst>
          </p:cNvPr>
          <p:cNvSpPr txBox="1"/>
          <p:nvPr/>
        </p:nvSpPr>
        <p:spPr>
          <a:xfrm>
            <a:off x="4648200" y="3338215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Prof de français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9564B3-2D53-4F5B-B4C8-7783292DAAB7}"/>
              </a:ext>
            </a:extLst>
          </p:cNvPr>
          <p:cNvSpPr txBox="1"/>
          <p:nvPr/>
        </p:nvSpPr>
        <p:spPr>
          <a:xfrm>
            <a:off x="6096000" y="456247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Prof de maths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0119D2A-D012-4F4E-86F6-79D3553DBB3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562350" y="3522881"/>
            <a:ext cx="1085850" cy="39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098B632-32C6-4F0C-BBE4-DC4748207F09}"/>
              </a:ext>
            </a:extLst>
          </p:cNvPr>
          <p:cNvCxnSpPr/>
          <p:nvPr/>
        </p:nvCxnSpPr>
        <p:spPr>
          <a:xfrm>
            <a:off x="7563775" y="4758431"/>
            <a:ext cx="1429305" cy="17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5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48292-E08D-4134-9502-741C0B3A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D7CB04-6DA2-4C60-B024-44AB41691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Interdisciplinarité</a:t>
            </a:r>
          </a:p>
          <a:p>
            <a:pPr lvl="1"/>
            <a:r>
              <a:rPr lang="fr-FR" dirty="0"/>
              <a:t>Résistance initiale des élèves</a:t>
            </a:r>
          </a:p>
          <a:p>
            <a:pPr lvl="1"/>
            <a:r>
              <a:rPr lang="fr-FR" dirty="0"/>
              <a:t>Qui s’efface au fur et à mesure de l’exercice</a:t>
            </a:r>
          </a:p>
          <a:p>
            <a:pPr lvl="1"/>
            <a:r>
              <a:rPr lang="fr-FR" dirty="0"/>
              <a:t>Une piste : reformuler l’exercice</a:t>
            </a:r>
          </a:p>
          <a:p>
            <a:r>
              <a:rPr lang="fr-FR" dirty="0"/>
              <a:t>Compétences de rédaction et de démonstration</a:t>
            </a:r>
          </a:p>
          <a:p>
            <a:pPr lvl="1"/>
            <a:r>
              <a:rPr lang="fr-FR" dirty="0"/>
              <a:t>Explicitation de la démarche</a:t>
            </a:r>
          </a:p>
          <a:p>
            <a:pPr lvl="1"/>
            <a:r>
              <a:rPr lang="fr-FR" dirty="0"/>
              <a:t>Acquisition de la notion de durée</a:t>
            </a:r>
          </a:p>
          <a:p>
            <a:pPr lvl="1"/>
            <a:r>
              <a:rPr lang="fr-FR" dirty="0"/>
              <a:t>Travail de type chef d’œuvre</a:t>
            </a:r>
          </a:p>
          <a:p>
            <a:r>
              <a:rPr lang="fr-FR" dirty="0"/>
              <a:t>Et, last but not least, la solidarité interprofessionnelle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40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EB8684-0D35-4231-A60F-8E1199BF5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52" y="1473693"/>
            <a:ext cx="5086096" cy="49716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882454-50CE-4150-8360-287182F0941D}"/>
              </a:ext>
            </a:extLst>
          </p:cNvPr>
          <p:cNvSpPr txBox="1"/>
          <p:nvPr/>
        </p:nvSpPr>
        <p:spPr>
          <a:xfrm>
            <a:off x="1914618" y="523783"/>
            <a:ext cx="836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/>
              <a:t>Calmer le prof de maths qui s’arrache parfois les cheveux </a:t>
            </a:r>
          </a:p>
        </p:txBody>
      </p:sp>
    </p:spTree>
    <p:extLst>
      <p:ext uri="{BB962C8B-B14F-4D97-AF65-F5344CB8AC3E}">
        <p14:creationId xmlns:p14="http://schemas.microsoft.com/office/powerpoint/2010/main" val="49862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BC246-63FC-463C-B1A2-A7C1AC4D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Pourquoi ? Un constat partagé : la difficulté à rédiger des raisonnements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F7436-46D5-4562-8859-35F9D92F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français : </a:t>
            </a:r>
          </a:p>
          <a:p>
            <a:pPr marL="457200" lvl="1" indent="0">
              <a:buNone/>
            </a:pPr>
            <a:r>
              <a:rPr lang="fr-FR" dirty="0"/>
              <a:t>Difficulté des élèves à expliquer, à l’écrit, les liens entre ce qu’ils relèvent et leur interprétation du texte</a:t>
            </a:r>
          </a:p>
          <a:p>
            <a:r>
              <a:rPr lang="fr-FR" dirty="0"/>
              <a:t>En maths : </a:t>
            </a:r>
          </a:p>
          <a:p>
            <a:pPr marL="457200" lvl="1" indent="0">
              <a:buNone/>
            </a:pPr>
            <a:r>
              <a:rPr lang="fr-FR" dirty="0"/>
              <a:t>Difficulté des élèves à proposer une explicitation de leur démarche dans le cadre des démonstrations</a:t>
            </a:r>
          </a:p>
        </p:txBody>
      </p:sp>
    </p:spTree>
    <p:extLst>
      <p:ext uri="{BB962C8B-B14F-4D97-AF65-F5344CB8AC3E}">
        <p14:creationId xmlns:p14="http://schemas.microsoft.com/office/powerpoint/2010/main" val="108396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B778-103F-4703-8431-613E1CC2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compétence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FAF8D5-446E-46B5-AB7B-A28586F0C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3086"/>
          </a:xfrm>
        </p:spPr>
        <p:txBody>
          <a:bodyPr>
            <a:normAutofit fontScale="55000" lnSpcReduction="20000"/>
          </a:bodyPr>
          <a:lstStyle/>
          <a:p>
            <a:r>
              <a:rPr lang="fr-FR" sz="4400" dirty="0"/>
              <a:t>On a donc affaire à une </a:t>
            </a:r>
            <a:r>
              <a:rPr lang="fr-FR" sz="4400" i="1" dirty="0"/>
              <a:t>compétence </a:t>
            </a:r>
            <a:r>
              <a:rPr lang="fr-FR" sz="4400" dirty="0"/>
              <a:t>qu’il faut faire acquérir aux élèves</a:t>
            </a:r>
          </a:p>
          <a:p>
            <a:endParaRPr lang="fr-FR" i="1" dirty="0"/>
          </a:p>
          <a:p>
            <a:pPr marL="0" indent="0">
              <a:buNone/>
            </a:pPr>
            <a:r>
              <a:rPr lang="fr-FR" i="1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D4395A-8131-485F-98CA-EA93EBC216FD}"/>
              </a:ext>
            </a:extLst>
          </p:cNvPr>
          <p:cNvSpPr txBox="1"/>
          <p:nvPr/>
        </p:nvSpPr>
        <p:spPr>
          <a:xfrm>
            <a:off x="1988598" y="2902998"/>
            <a:ext cx="692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« Par compétence, on entend ici la capacité à mobiliser des ressources (savoirs, mais aussi savoir-être et savoir-faire) devant une tâche ou une situation complexe »</a:t>
            </a:r>
          </a:p>
          <a:p>
            <a:pPr algn="r"/>
            <a:r>
              <a:rPr lang="fr-FR" dirty="0"/>
              <a:t>CSP :</a:t>
            </a:r>
            <a:r>
              <a:rPr lang="fr-FR" i="1" dirty="0"/>
              <a:t> Charte des programmes, </a:t>
            </a:r>
            <a:r>
              <a:rPr lang="fr-FR" dirty="0"/>
              <a:t>Avril 2014</a:t>
            </a:r>
            <a:r>
              <a:rPr lang="fr-FR" i="1" dirty="0"/>
              <a:t>.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A2F1C1-1B32-4858-A635-5B9EA3367DCD}"/>
              </a:ext>
            </a:extLst>
          </p:cNvPr>
          <p:cNvSpPr txBox="1"/>
          <p:nvPr/>
        </p:nvSpPr>
        <p:spPr>
          <a:xfrm>
            <a:off x="793812" y="457200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Ici il s’agit pour les élèves d’être capable de rendre compte de la progression d’une recherche. Nous proposons « l’élève sait raconter comment il est arrivé à un résultat ». </a:t>
            </a:r>
          </a:p>
        </p:txBody>
      </p:sp>
    </p:spTree>
    <p:extLst>
      <p:ext uri="{BB962C8B-B14F-4D97-AF65-F5344CB8AC3E}">
        <p14:creationId xmlns:p14="http://schemas.microsoft.com/office/powerpoint/2010/main" val="413587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219ED-00F4-4ED7-9397-229DC86D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72640-C786-4A8D-BFF5-F8212318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narration de recherche : </a:t>
            </a:r>
          </a:p>
          <a:p>
            <a:pPr lvl="1"/>
            <a:r>
              <a:rPr lang="fr-FR" dirty="0"/>
              <a:t>Recherche : mettre les élèves en situation problème, comme on dit</a:t>
            </a:r>
          </a:p>
          <a:p>
            <a:pPr lvl="1"/>
            <a:r>
              <a:rPr lang="fr-FR" dirty="0"/>
              <a:t>Enjeu = processus</a:t>
            </a:r>
          </a:p>
          <a:p>
            <a:pPr lvl="1"/>
            <a:r>
              <a:rPr lang="fr-FR" dirty="0"/>
              <a:t>Narration =&gt; raconter les démarches</a:t>
            </a:r>
          </a:p>
        </p:txBody>
      </p:sp>
    </p:spTree>
    <p:extLst>
      <p:ext uri="{BB962C8B-B14F-4D97-AF65-F5344CB8AC3E}">
        <p14:creationId xmlns:p14="http://schemas.microsoft.com/office/powerpoint/2010/main" val="125210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F2314-2E74-4550-A812-DEE897A1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sujet de géométrie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1CBB6-1DCC-47C5-8251-63F9C48B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Soit ABCD un quadrilatère quelconque. On appelle I,J,K et L les milieux respectifs des côtés [AB], [BC], [CD] et [DA].</a:t>
            </a:r>
          </a:p>
          <a:p>
            <a:pPr marL="0" indent="0">
              <a:buNone/>
            </a:pPr>
            <a:r>
              <a:rPr lang="fr-FR" dirty="0"/>
              <a:t>Démontrer que le quadrilatère IJKL est un parallélogramme.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17EBBA-A78E-405F-8C2F-669110F3DAAE}"/>
              </a:ext>
            </a:extLst>
          </p:cNvPr>
          <p:cNvSpPr txBox="1"/>
          <p:nvPr/>
        </p:nvSpPr>
        <p:spPr>
          <a:xfrm>
            <a:off x="838200" y="3994951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professeur de mathématiques voit deux pistes possibles pour résoudre le problème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passant par la relation de Chasles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passant par le théorème de Thalès</a:t>
            </a:r>
          </a:p>
        </p:txBody>
      </p:sp>
    </p:spTree>
    <p:extLst>
      <p:ext uri="{BB962C8B-B14F-4D97-AF65-F5344CB8AC3E}">
        <p14:creationId xmlns:p14="http://schemas.microsoft.com/office/powerpoint/2010/main" val="82251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BB3A4-12E4-479B-BD11-4DF8B8E5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phase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14393-9217-41CB-9B7C-E87EC27F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cours de français, on les met en groupes : </a:t>
            </a:r>
          </a:p>
          <a:p>
            <a:pPr lvl="1"/>
            <a:r>
              <a:rPr lang="fr-FR" dirty="0"/>
              <a:t>Le sujet est énoncé</a:t>
            </a:r>
          </a:p>
          <a:p>
            <a:pPr lvl="1"/>
            <a:r>
              <a:rPr lang="fr-FR" dirty="0"/>
              <a:t>Ils ont deux consignes : </a:t>
            </a:r>
          </a:p>
          <a:p>
            <a:pPr lvl="2"/>
            <a:r>
              <a:rPr lang="fr-FR" dirty="0"/>
              <a:t>Enumérer ce que leur apporte le sujet</a:t>
            </a:r>
          </a:p>
          <a:p>
            <a:pPr lvl="2"/>
            <a:r>
              <a:rPr lang="fr-FR" dirty="0"/>
              <a:t>Enumérer les informations qu’il manque pour résoudre la question</a:t>
            </a:r>
          </a:p>
          <a:p>
            <a:pPr lvl="2"/>
            <a:r>
              <a:rPr lang="fr-FR" dirty="0"/>
              <a:t>Eventuellement, mentionner les connaissances dont ils pourraient se servir pour résoudre la question</a:t>
            </a:r>
          </a:p>
        </p:txBody>
      </p:sp>
    </p:spTree>
    <p:extLst>
      <p:ext uri="{BB962C8B-B14F-4D97-AF65-F5344CB8AC3E}">
        <p14:creationId xmlns:p14="http://schemas.microsoft.com/office/powerpoint/2010/main" val="128938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D69DC-D912-4DF1-A774-71F42993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Deuxième phase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265B3C-5C87-4D59-8363-A21D90A8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mathématiques, le lendemain, ils viennent avec leur travail de la veille</a:t>
            </a:r>
          </a:p>
          <a:p>
            <a:pPr lvl="1"/>
            <a:r>
              <a:rPr lang="fr-FR" dirty="0"/>
              <a:t>Ils mènent le travail de résolution du problème</a:t>
            </a:r>
          </a:p>
          <a:p>
            <a:pPr lvl="1"/>
            <a:r>
              <a:rPr lang="fr-FR" dirty="0"/>
              <a:t>Ils ont pour consigne de noter toutes les démarches qu’ils entreprennent</a:t>
            </a:r>
          </a:p>
        </p:txBody>
      </p:sp>
    </p:spTree>
    <p:extLst>
      <p:ext uri="{BB962C8B-B14F-4D97-AF65-F5344CB8AC3E}">
        <p14:creationId xmlns:p14="http://schemas.microsoft.com/office/powerpoint/2010/main" val="354319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42AED-5DCF-43FA-8BCE-7F9AF66E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Troisième phase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E308F-D01A-4C7C-86BC-AB83146DB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 retour en français</a:t>
            </a:r>
          </a:p>
          <a:p>
            <a:pPr lvl="1"/>
            <a:r>
              <a:rPr lang="fr-FR" dirty="0"/>
              <a:t>Reprendre leur brouillon</a:t>
            </a:r>
          </a:p>
          <a:p>
            <a:pPr lvl="1"/>
            <a:r>
              <a:rPr lang="fr-FR" dirty="0"/>
              <a:t>Rédiger le plus proprement possible un récit de leur démarche, erreurs comprises. </a:t>
            </a:r>
          </a:p>
        </p:txBody>
      </p:sp>
    </p:spTree>
    <p:extLst>
      <p:ext uri="{BB962C8B-B14F-4D97-AF65-F5344CB8AC3E}">
        <p14:creationId xmlns:p14="http://schemas.microsoft.com/office/powerpoint/2010/main" val="298044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1B899-7F6B-4CC4-9BA2-6F219695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365126"/>
            <a:ext cx="2334829" cy="2315930"/>
          </a:xfrm>
        </p:spPr>
        <p:txBody>
          <a:bodyPr>
            <a:normAutofit fontScale="90000"/>
          </a:bodyPr>
          <a:lstStyle/>
          <a:p>
            <a:r>
              <a:rPr lang="fr-FR" dirty="0"/>
              <a:t>Une première copie complète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3AA0C2C7-03C6-4115-9C97-DD653FA43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33" y="514350"/>
            <a:ext cx="6957572" cy="5940425"/>
          </a:xfrm>
        </p:spPr>
      </p:pic>
    </p:spTree>
    <p:extLst>
      <p:ext uri="{BB962C8B-B14F-4D97-AF65-F5344CB8AC3E}">
        <p14:creationId xmlns:p14="http://schemas.microsoft.com/office/powerpoint/2010/main" val="258367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489</Words>
  <Application>Microsoft Macintosh PowerPoint</Application>
  <PresentationFormat>Grand écran</PresentationFormat>
  <Paragraphs>66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La narration de recherche</vt:lpstr>
      <vt:lpstr>Pourquoi ? Un constat partagé : la difficulté à rédiger des raisonnements</vt:lpstr>
      <vt:lpstr>Une compétence</vt:lpstr>
      <vt:lpstr>Un exercice</vt:lpstr>
      <vt:lpstr>Un sujet de géométrie</vt:lpstr>
      <vt:lpstr>Première phase</vt:lpstr>
      <vt:lpstr>Deuxième phase</vt:lpstr>
      <vt:lpstr>Troisième phase</vt:lpstr>
      <vt:lpstr>Une première copie complète</vt:lpstr>
      <vt:lpstr>Page 2</vt:lpstr>
      <vt:lpstr>Page 3</vt:lpstr>
      <vt:lpstr>Une autre copie</vt:lpstr>
      <vt:lpstr>Mais…</vt:lpstr>
      <vt:lpstr>Du coup</vt:lpstr>
      <vt:lpstr>Intérêt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narration de recherche</dc:title>
  <dc:creator>Mathieu Billière</dc:creator>
  <cp:lastModifiedBy>Viviane Youx</cp:lastModifiedBy>
  <cp:revision>3</cp:revision>
  <dcterms:created xsi:type="dcterms:W3CDTF">2022-03-08T15:27:30Z</dcterms:created>
  <dcterms:modified xsi:type="dcterms:W3CDTF">2022-03-10T09:09:24Z</dcterms:modified>
</cp:coreProperties>
</file>